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0aec5398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0aec5398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d0aec53985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d0aec53985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d0aec53985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d0aec53985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d0aec53985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d0aec53985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44daaa4f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44daaa4f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i.org/10.1063/5.0205950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8.png"/><Relationship Id="rId6" Type="http://schemas.openxmlformats.org/officeDocument/2006/relationships/image" Target="../media/image2.png"/><Relationship Id="rId7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Deep Level Transient Spectrometer-DLTS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Yuch Tian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ECE 658-Semiconductor characterization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Shallow &amp; Deep level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4757725" y="1583225"/>
            <a:ext cx="3825300" cy="22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Impurity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Lattice defect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Surface/Interface state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Structural</a:t>
            </a:r>
            <a:r>
              <a:rPr lang="en" sz="1500"/>
              <a:t> disorder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Thermal fluctuation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Coupling effect</a:t>
            </a:r>
            <a:endParaRPr sz="1500"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486774"/>
            <a:ext cx="4067150" cy="24403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723275" y="4835700"/>
            <a:ext cx="7546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[1] Kubyshkina, Elena. (2018). Ab initio modelling of interfaces in nanocomposites for high voltage insulation. </a:t>
            </a:r>
            <a:endParaRPr sz="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DLTS mechanism-boxcar DLTS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4926500" y="1615375"/>
            <a:ext cx="4217400" cy="20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Step 1:</a:t>
            </a:r>
            <a:r>
              <a:rPr lang="en">
                <a:solidFill>
                  <a:schemeClr val="dk1"/>
                </a:solidFill>
              </a:rPr>
              <a:t> Reverse bias creates a depletion region (traps empty).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Step 2:</a:t>
            </a:r>
            <a:r>
              <a:rPr lang="en">
                <a:solidFill>
                  <a:schemeClr val="dk1"/>
                </a:solidFill>
              </a:rPr>
              <a:t> A pulse floods the region with carriers (traps fill).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Step 3:</a:t>
            </a:r>
            <a:r>
              <a:rPr lang="en">
                <a:solidFill>
                  <a:schemeClr val="dk1"/>
                </a:solidFill>
              </a:rPr>
              <a:t> Bias is restored, and carriers thermally emit out of the traps over time.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723275" y="4835700"/>
            <a:ext cx="7546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[1] Kubyshkina, Elena. (2018). Ab initio modelling of interfaces in nanocomposites for high voltage insulation. </a:t>
            </a:r>
            <a:endParaRPr sz="800">
              <a:solidFill>
                <a:schemeClr val="dk2"/>
              </a:solidFill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310250"/>
            <a:ext cx="4621701" cy="2522979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1175" y="962100"/>
            <a:ext cx="3710800" cy="379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84975" y="962100"/>
            <a:ext cx="3552851" cy="3513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DLTS signal</a:t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869825" y="3876300"/>
            <a:ext cx="4217400" cy="126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692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48"/>
              <a:buChar char="●"/>
            </a:pPr>
            <a:r>
              <a:rPr lang="en" sz="1548">
                <a:solidFill>
                  <a:schemeClr val="dk1"/>
                </a:solidFill>
              </a:rPr>
              <a:t>Rate window (t1-t2)</a:t>
            </a:r>
            <a:endParaRPr sz="1548">
              <a:solidFill>
                <a:schemeClr val="dk1"/>
              </a:solidFill>
            </a:endParaRPr>
          </a:p>
          <a:p>
            <a:pPr indent="-32692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48"/>
              <a:buChar char="●"/>
            </a:pPr>
            <a:r>
              <a:rPr lang="en" sz="1548">
                <a:solidFill>
                  <a:schemeClr val="dk1"/>
                </a:solidFill>
              </a:rPr>
              <a:t>Temperature sweeping</a:t>
            </a:r>
            <a:endParaRPr sz="1548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 txBox="1"/>
          <p:nvPr/>
        </p:nvSpPr>
        <p:spPr>
          <a:xfrm>
            <a:off x="723275" y="4779425"/>
            <a:ext cx="7546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[3] </a:t>
            </a:r>
            <a:r>
              <a:rPr lang="en" sz="800">
                <a:solidFill>
                  <a:srgbClr val="1A1A1A"/>
                </a:solidFill>
                <a:highlight>
                  <a:srgbClr val="FFFFFF"/>
                </a:highlight>
              </a:rPr>
              <a:t>Amanda Langørgen, Lasse Vines, Ymir Kalmann Frodason; Perspective on electrically active defects in -  from deep-level transient spectroscopy and first-principles calculations. </a:t>
            </a:r>
            <a:r>
              <a:rPr i="1" lang="en" sz="800">
                <a:solidFill>
                  <a:srgbClr val="1A1A1A"/>
                </a:solidFill>
                <a:highlight>
                  <a:srgbClr val="FFFFFF"/>
                </a:highlight>
              </a:rPr>
              <a:t>J. Appl. Phys.</a:t>
            </a:r>
            <a:r>
              <a:rPr lang="en" sz="800">
                <a:solidFill>
                  <a:srgbClr val="1A1A1A"/>
                </a:solidFill>
                <a:highlight>
                  <a:srgbClr val="FFFFFF"/>
                </a:highlight>
              </a:rPr>
              <a:t> 21 May 2024; 135 (19): 195702. </a:t>
            </a:r>
            <a:r>
              <a:rPr lang="en" sz="800">
                <a:solidFill>
                  <a:srgbClr val="0066CC"/>
                </a:solidFill>
                <a:highlight>
                  <a:srgbClr val="FFFFFF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https://doi.org/10.1063/5.0205950</a:t>
            </a:r>
            <a:endParaRPr sz="800">
              <a:solidFill>
                <a:schemeClr val="dk2"/>
              </a:solidFill>
            </a:endParaRPr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4000" y="1494875"/>
            <a:ext cx="3012608" cy="229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00583" y="1704900"/>
            <a:ext cx="4057650" cy="361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 rotWithShape="1">
          <a:blip r:embed="rId6">
            <a:alphaModFix/>
          </a:blip>
          <a:srcRect b="0" l="27662" r="0" t="0"/>
          <a:stretch/>
        </p:blipFill>
        <p:spPr>
          <a:xfrm>
            <a:off x="4125162" y="2277975"/>
            <a:ext cx="4008475" cy="66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708533" y="3152950"/>
            <a:ext cx="4619625" cy="41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DLTS data analysis-</a:t>
            </a:r>
            <a:r>
              <a:rPr lang="en"/>
              <a:t>Arrhenius</a:t>
            </a:r>
            <a:r>
              <a:rPr lang="en"/>
              <a:t> plot</a:t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4147200" y="1747049"/>
            <a:ext cx="4412100" cy="222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305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750">
                <a:solidFill>
                  <a:schemeClr val="dk1"/>
                </a:solidFill>
              </a:rPr>
              <a:t>Activation Energy:</a:t>
            </a:r>
            <a:r>
              <a:rPr lang="en" sz="1750">
                <a:solidFill>
                  <a:schemeClr val="dk1"/>
                </a:solidFill>
              </a:rPr>
              <a:t> How "deep" the trap is in the bandgap.</a:t>
            </a:r>
            <a:endParaRPr sz="1750">
              <a:solidFill>
                <a:schemeClr val="dk1"/>
              </a:solidFill>
            </a:endParaRPr>
          </a:p>
          <a:p>
            <a:pPr indent="-32305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750">
                <a:solidFill>
                  <a:schemeClr val="dk1"/>
                </a:solidFill>
              </a:rPr>
              <a:t>Trap Concentration:</a:t>
            </a:r>
            <a:r>
              <a:rPr lang="en" sz="1750">
                <a:solidFill>
                  <a:schemeClr val="dk1"/>
                </a:solidFill>
              </a:rPr>
              <a:t> How many defects are present (peak height).</a:t>
            </a:r>
            <a:endParaRPr sz="1750">
              <a:solidFill>
                <a:schemeClr val="dk1"/>
              </a:solidFill>
            </a:endParaRPr>
          </a:p>
          <a:p>
            <a:pPr indent="-32305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750">
                <a:solidFill>
                  <a:schemeClr val="dk1"/>
                </a:solidFill>
              </a:rPr>
              <a:t>Capture Cross-Section:</a:t>
            </a:r>
            <a:r>
              <a:rPr lang="en" sz="1750">
                <a:solidFill>
                  <a:schemeClr val="dk1"/>
                </a:solidFill>
              </a:rPr>
              <a:t> The probability of the trap catching a carrier.</a:t>
            </a:r>
            <a:endParaRPr sz="17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7"/>
          <p:cNvSpPr txBox="1"/>
          <p:nvPr/>
        </p:nvSpPr>
        <p:spPr>
          <a:xfrm>
            <a:off x="723275" y="4835700"/>
            <a:ext cx="7546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[3] Kubyshkina, Elena. (2018). Ab initio modelling of interfaces in nanocomposites for high voltage insulation. </a:t>
            </a:r>
            <a:endParaRPr sz="800">
              <a:solidFill>
                <a:schemeClr val="dk2"/>
              </a:solidFill>
            </a:endParaRPr>
          </a:p>
        </p:txBody>
      </p:sp>
      <p:pic>
        <p:nvPicPr>
          <p:cNvPr id="92" name="Google Shape;9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424" y="1902074"/>
            <a:ext cx="2633351" cy="181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 of DLTS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969563" y="3010025"/>
            <a:ext cx="4966200" cy="1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750">
                <a:solidFill>
                  <a:schemeClr val="dk1"/>
                </a:solidFill>
              </a:rPr>
              <a:t>Scanning DLTS,Optical DLTS,Laplace DLTS</a:t>
            </a:r>
            <a:endParaRPr/>
          </a:p>
        </p:txBody>
      </p:sp>
      <p:sp>
        <p:nvSpPr>
          <p:cNvPr id="99" name="Google Shape;99;p18"/>
          <p:cNvSpPr txBox="1"/>
          <p:nvPr/>
        </p:nvSpPr>
        <p:spPr>
          <a:xfrm>
            <a:off x="723275" y="4835700"/>
            <a:ext cx="7546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[3] Kubyshkina, Elena. (2018). Ab initio modelling of interfaces in nanocomposites for high voltage insulation. </a:t>
            </a:r>
            <a:endParaRPr sz="800">
              <a:solidFill>
                <a:schemeClr val="dk2"/>
              </a:solidFill>
            </a:endParaRPr>
          </a:p>
        </p:txBody>
      </p:sp>
      <p:pic>
        <p:nvPicPr>
          <p:cNvPr id="100" name="Google Shape;10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7513" y="1154050"/>
            <a:ext cx="6010275" cy="177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